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7561263" cy="10693400"/>
  <p:notesSz cx="6886575" cy="1001712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1369" y="82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183" cy="500856"/>
          </a:xfrm>
          <a:prstGeom prst="rect">
            <a:avLst/>
          </a:prstGeom>
        </p:spPr>
        <p:txBody>
          <a:bodyPr vert="horz" lIns="96588" tIns="48294" rIns="96588" bIns="4829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0799" y="0"/>
            <a:ext cx="2984183" cy="500856"/>
          </a:xfrm>
          <a:prstGeom prst="rect">
            <a:avLst/>
          </a:prstGeom>
        </p:spPr>
        <p:txBody>
          <a:bodyPr vert="horz" lIns="96588" tIns="48294" rIns="96588" bIns="48294" rtlCol="0"/>
          <a:lstStyle>
            <a:lvl1pPr algn="r">
              <a:defRPr sz="1300"/>
            </a:lvl1pPr>
          </a:lstStyle>
          <a:p>
            <a:fld id="{F81749E3-C4CE-4CD8-84D4-7E03EA956B73}" type="datetimeFigureOut">
              <a:rPr kumimoji="1" lang="ja-JP" altLang="en-US" smtClean="0"/>
              <a:t>2023/9/22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6138" y="750888"/>
            <a:ext cx="2654300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88" tIns="48294" rIns="96588" bIns="4829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658" y="4758135"/>
            <a:ext cx="5509260" cy="4507706"/>
          </a:xfrm>
          <a:prstGeom prst="rect">
            <a:avLst/>
          </a:prstGeom>
        </p:spPr>
        <p:txBody>
          <a:bodyPr vert="horz" lIns="96588" tIns="48294" rIns="96588" bIns="4829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4530"/>
            <a:ext cx="2984183" cy="500856"/>
          </a:xfrm>
          <a:prstGeom prst="rect">
            <a:avLst/>
          </a:prstGeom>
        </p:spPr>
        <p:txBody>
          <a:bodyPr vert="horz" lIns="96588" tIns="48294" rIns="96588" bIns="4829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0799" y="9514530"/>
            <a:ext cx="2984183" cy="500856"/>
          </a:xfrm>
          <a:prstGeom prst="rect">
            <a:avLst/>
          </a:prstGeom>
        </p:spPr>
        <p:txBody>
          <a:bodyPr vert="horz" lIns="96588" tIns="48294" rIns="96588" bIns="48294" rtlCol="0" anchor="b"/>
          <a:lstStyle>
            <a:lvl1pPr algn="r">
              <a:defRPr sz="1300"/>
            </a:lvl1pPr>
          </a:lstStyle>
          <a:p>
            <a:fld id="{D3F0E10F-696E-4B40-8B90-F885BDE2AE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1302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F0E10F-696E-4B40-8B90-F885BDE2AE9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5552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5" y="3321886"/>
            <a:ext cx="6427074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2023/9/22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6885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2023/9/22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581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534133" y="668338"/>
            <a:ext cx="1405923" cy="142256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12427" y="668338"/>
            <a:ext cx="4095684" cy="142256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2023/9/22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9359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2023/9/22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8357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7" y="6871500"/>
            <a:ext cx="6427074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7" y="4532320"/>
            <a:ext cx="6427074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2023/9/22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636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12428" y="3891210"/>
            <a:ext cx="2750147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188595" y="3891210"/>
            <a:ext cx="2751460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2023/9/22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89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393639"/>
            <a:ext cx="334087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3" y="3391194"/>
            <a:ext cx="3340871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2023/9/22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3189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2023/9/22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1269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2023/9/22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98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3" cy="1811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44" y="425756"/>
            <a:ext cx="4226956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3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2023/9/22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4746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1"/>
            <a:ext cx="4536758" cy="1254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2023/9/22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0213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495127"/>
            <a:ext cx="6805137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3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FF96B-136D-407D-9F2A-15FF96A76E9C}" type="datetimeFigureOut">
              <a:rPr kumimoji="1" lang="ja-JP" altLang="en-US" smtClean="0"/>
              <a:t>2023/9/22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198"/>
            <a:ext cx="239440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5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197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image" Target="../media/image1.JPG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yokohamadeaf@hamashinren.or.jp" TargetMode="External"/><Relationship Id="rId11" Type="http://schemas.openxmlformats.org/officeDocument/2006/relationships/image" Target="../media/image7.png"/><Relationship Id="rId5" Type="http://schemas.openxmlformats.org/officeDocument/2006/relationships/image" Target="../media/image2.png"/><Relationship Id="rId10" Type="http://schemas.openxmlformats.org/officeDocument/2006/relationships/image" Target="../media/image6.jpeg"/><Relationship Id="rId4" Type="http://schemas.openxmlformats.org/officeDocument/2006/relationships/hyperlink" Target="https://ja.wikipedia.org/wiki/%E3%83%95%E3%82%A1%E3%82%A4%E3%83%AB:Showa_Commemorative_National_Government_Park_1.JPG" TargetMode="External"/><Relationship Id="rId9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図 21">
            <a:extLst>
              <a:ext uri="{FF2B5EF4-FFF2-40B4-BE49-F238E27FC236}">
                <a16:creationId xmlns:a16="http://schemas.microsoft.com/office/drawing/2014/main" id="{A9E04289-1975-BAA7-F35A-F28D1650D0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9421" y="2096"/>
            <a:ext cx="7544659" cy="10693400"/>
          </a:xfrm>
          <a:prstGeom prst="rect">
            <a:avLst/>
          </a:prstGeom>
        </p:spPr>
      </p:pic>
      <p:pic>
        <p:nvPicPr>
          <p:cNvPr id="30" name="図 30">
            <a:extLst>
              <a:ext uri="{FF2B5EF4-FFF2-40B4-BE49-F238E27FC236}">
                <a16:creationId xmlns:a16="http://schemas.microsoft.com/office/drawing/2014/main" id="{92F12B81-9752-2690-0A9D-A2D926E3B58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0178" y="2670776"/>
            <a:ext cx="1098752" cy="1689852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/>
        </p:nvSpPr>
        <p:spPr>
          <a:xfrm>
            <a:off x="684286" y="491772"/>
            <a:ext cx="674145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6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165100">
                    <a:schemeClr val="bg1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ボッチャ交流会</a:t>
            </a:r>
            <a:endParaRPr lang="en-US" altLang="ja-JP" sz="28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glow rad="165100">
                  <a:schemeClr val="bg1"/>
                </a:glow>
              </a:effectLst>
              <a:latin typeface="HGP明朝E" pitchFamily="18" charset="-128"/>
              <a:ea typeface="HGP明朝E" pitchFamily="18" charset="-128"/>
              <a:cs typeface="メイリオ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72892" y="1614845"/>
            <a:ext cx="4594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令和</a:t>
            </a:r>
            <a:r>
              <a:rPr lang="ja-JP" altLang="en-US" sz="3600" b="1" dirty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５</a:t>
            </a:r>
            <a:r>
              <a:rPr lang="ja-JP" altLang="en-US" sz="3200" b="1" dirty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年</a:t>
            </a:r>
            <a:r>
              <a:rPr lang="ja-JP" altLang="en-US" sz="3600" b="1" dirty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１１</a:t>
            </a:r>
            <a:r>
              <a:rPr kumimoji="1" lang="ja-JP" altLang="en-US" sz="3200" b="1" dirty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月</a:t>
            </a:r>
            <a:r>
              <a:rPr lang="ja-JP" altLang="en-US" sz="3600" b="1" dirty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２６</a:t>
            </a:r>
            <a:r>
              <a:rPr kumimoji="1" lang="ja-JP" altLang="en-US" sz="3200" b="1" dirty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日</a:t>
            </a:r>
            <a:r>
              <a:rPr kumimoji="1" lang="en-US" altLang="ja-JP" sz="3200" b="1" dirty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(</a:t>
            </a:r>
            <a:r>
              <a:rPr kumimoji="1" lang="ja-JP" altLang="en-US" sz="3200" b="1" dirty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日</a:t>
            </a:r>
            <a:r>
              <a:rPr kumimoji="1" lang="en-US" altLang="ja-JP" sz="3200" b="1" dirty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)</a:t>
            </a:r>
            <a:endParaRPr kumimoji="1" lang="ja-JP" altLang="en-US" sz="3200" b="1" dirty="0">
              <a:solidFill>
                <a:schemeClr val="bg1"/>
              </a:solidFill>
              <a:effectLst>
                <a:glow rad="63500">
                  <a:schemeClr val="accent6"/>
                </a:glow>
              </a:effectLst>
              <a:latin typeface="HGP明朝E" pitchFamily="18" charset="-128"/>
              <a:ea typeface="HGP明朝E" pitchFamily="18" charset="-128"/>
              <a:cs typeface="メイリオ" pitchFamily="50" charset="-128"/>
            </a:endParaRPr>
          </a:p>
        </p:txBody>
      </p:sp>
      <p:sp>
        <p:nvSpPr>
          <p:cNvPr id="6" name="円/楕円 5"/>
          <p:cNvSpPr/>
          <p:nvPr/>
        </p:nvSpPr>
        <p:spPr>
          <a:xfrm>
            <a:off x="36808" y="1635775"/>
            <a:ext cx="1864639" cy="608448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000" b="1" dirty="0"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日 時</a:t>
            </a:r>
            <a:endParaRPr kumimoji="1" lang="ja-JP" altLang="en-US" sz="3000" b="1" dirty="0">
              <a:latin typeface="HGP明朝E" pitchFamily="18" charset="-128"/>
              <a:ea typeface="HGP明朝E" pitchFamily="18" charset="-128"/>
              <a:cs typeface="メイリオ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103926" y="3025730"/>
            <a:ext cx="48646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港南区福祉保健活動</a:t>
            </a:r>
            <a:endParaRPr lang="en-US" altLang="ja-JP" sz="2800" b="1" dirty="0">
              <a:solidFill>
                <a:schemeClr val="bg1"/>
              </a:solidFill>
              <a:effectLst>
                <a:glow rad="63500">
                  <a:schemeClr val="accent6"/>
                </a:glow>
              </a:effectLst>
              <a:latin typeface="HGP明朝E" pitchFamily="18" charset="-128"/>
              <a:ea typeface="HGP明朝E" pitchFamily="18" charset="-128"/>
              <a:cs typeface="メイリオ" pitchFamily="50" charset="-128"/>
            </a:endParaRPr>
          </a:p>
          <a:p>
            <a:r>
              <a:rPr kumimoji="1" lang="ja-JP" altLang="en-US" sz="2000" b="1" dirty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（そよかぜ多目的研修室）</a:t>
            </a:r>
          </a:p>
        </p:txBody>
      </p:sp>
      <p:sp>
        <p:nvSpPr>
          <p:cNvPr id="11" name="円/楕円 10"/>
          <p:cNvSpPr/>
          <p:nvPr/>
        </p:nvSpPr>
        <p:spPr>
          <a:xfrm>
            <a:off x="36808" y="3167393"/>
            <a:ext cx="1864639" cy="608449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000" b="1" dirty="0"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場 所</a:t>
            </a:r>
            <a:endParaRPr kumimoji="1" lang="ja-JP" altLang="en-US" sz="3000" b="1" dirty="0">
              <a:latin typeface="HGP明朝E" pitchFamily="18" charset="-128"/>
              <a:ea typeface="HGP明朝E" pitchFamily="18" charset="-128"/>
              <a:cs typeface="メイリオ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70226" y="4834600"/>
            <a:ext cx="7317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ja-JP" altLang="en-US" sz="2800" dirty="0"/>
          </a:p>
          <a:p>
            <a:endParaRPr kumimoji="1" lang="ja-JP" altLang="en-US" sz="2000" dirty="0">
              <a:solidFill>
                <a:schemeClr val="bg1"/>
              </a:solidFill>
              <a:effectLst>
                <a:outerShdw blurRad="63500" dist="38100" dir="5400000" algn="t" rotWithShape="0">
                  <a:prstClr val="black"/>
                </a:outerShdw>
              </a:effectLst>
              <a:latin typeface="HGP明朝E" pitchFamily="18" charset="-128"/>
              <a:ea typeface="HGP明朝E" pitchFamily="18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072892" y="2336511"/>
            <a:ext cx="41488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１３</a:t>
            </a:r>
            <a:r>
              <a:rPr kumimoji="1" lang="ja-JP" altLang="en-US" sz="2800" b="1" dirty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時</a:t>
            </a:r>
            <a:r>
              <a:rPr kumimoji="1" lang="ja-JP" altLang="en-US" sz="3200" b="1" dirty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３０</a:t>
            </a:r>
            <a:r>
              <a:rPr kumimoji="1" lang="ja-JP" altLang="en-US" sz="2800" b="1" dirty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分～</a:t>
            </a:r>
            <a:r>
              <a:rPr lang="ja-JP" altLang="en-US" sz="3200" b="1" dirty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１６</a:t>
            </a:r>
            <a:r>
              <a:rPr kumimoji="1" lang="ja-JP" altLang="en-US" sz="2800" b="1" dirty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時</a:t>
            </a:r>
            <a:r>
              <a:rPr kumimoji="1" lang="ja-JP" altLang="en-US" sz="3200" b="1" dirty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３</a:t>
            </a:r>
            <a:r>
              <a:rPr kumimoji="1" lang="en-US" altLang="ja-JP" sz="3200" b="1" dirty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0</a:t>
            </a:r>
            <a:r>
              <a:rPr kumimoji="1" lang="ja-JP" altLang="en-US" sz="2800" b="1" dirty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分</a:t>
            </a:r>
          </a:p>
        </p:txBody>
      </p:sp>
      <p:sp>
        <p:nvSpPr>
          <p:cNvPr id="15" name="円/楕円 14"/>
          <p:cNvSpPr/>
          <p:nvPr/>
        </p:nvSpPr>
        <p:spPr>
          <a:xfrm>
            <a:off x="54272" y="2429413"/>
            <a:ext cx="1820716" cy="560823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000" b="1" dirty="0"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時 間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38215" y="8944496"/>
            <a:ext cx="6166213" cy="1299074"/>
          </a:xfrm>
          <a:prstGeom prst="rect">
            <a:avLst/>
          </a:prstGeom>
          <a:solidFill>
            <a:schemeClr val="bg1">
              <a:alpha val="7500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9571" y="8838600"/>
            <a:ext cx="4022418" cy="14262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参加者氏名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20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□正会員　□一般ろう者　□賛助会員□一般聴者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20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連絡先（メール／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FAX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899864" y="8856870"/>
            <a:ext cx="2418451" cy="1313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kumimoji="1"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区名</a:t>
            </a:r>
            <a:endParaRPr kumimoji="1" lang="en-US" altLang="ja-JP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200000"/>
              </a:lnSpc>
            </a:pPr>
            <a:endParaRPr lang="en-US" altLang="ja-JP" sz="2400" dirty="0">
              <a:latin typeface="HGP明朝E" pitchFamily="18" charset="-128"/>
              <a:ea typeface="HGP明朝E" pitchFamily="18" charset="-128"/>
            </a:endParaRPr>
          </a:p>
        </p:txBody>
      </p:sp>
      <p:cxnSp>
        <p:nvCxnSpPr>
          <p:cNvPr id="23" name="直線コネクタ 22"/>
          <p:cNvCxnSpPr/>
          <p:nvPr/>
        </p:nvCxnSpPr>
        <p:spPr>
          <a:xfrm>
            <a:off x="729973" y="8912759"/>
            <a:ext cx="612068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4" name="直線コネクタ 23"/>
          <p:cNvCxnSpPr>
            <a:cxnSpLocks/>
          </p:cNvCxnSpPr>
          <p:nvPr/>
        </p:nvCxnSpPr>
        <p:spPr>
          <a:xfrm>
            <a:off x="170226" y="9451156"/>
            <a:ext cx="3394381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5B40946-E545-6094-74A8-D1B74A9119F3}"/>
              </a:ext>
            </a:extLst>
          </p:cNvPr>
          <p:cNvSpPr/>
          <p:nvPr/>
        </p:nvSpPr>
        <p:spPr>
          <a:xfrm>
            <a:off x="55216" y="7975600"/>
            <a:ext cx="3591082" cy="9371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u="sng" kern="1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  <a:hlinkClick r:id="rId6"/>
              </a:rPr>
              <a:t>yokohamadeaf@hamashinren.or.jp</a:t>
            </a:r>
            <a:endParaRPr lang="en-US" altLang="ja-JP" sz="1400" u="sng" kern="1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ctr"/>
            <a:r>
              <a:rPr lang="en-US" altLang="ja-JP" kern="100" dirty="0">
                <a:solidFill>
                  <a:schemeClr val="bg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Fax</a:t>
            </a:r>
            <a:r>
              <a:rPr lang="ja-JP" altLang="en-US" kern="1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045-475-2112</a:t>
            </a:r>
            <a:endParaRPr lang="en-US" altLang="ja-JP" kern="1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ctr"/>
            <a:r>
              <a:rPr lang="ja-JP" altLang="en-US" kern="1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はまデフ事務局内　文化部</a:t>
            </a:r>
            <a:endParaRPr lang="ja-JP" altLang="ja-JP" kern="100" dirty="0">
              <a:solidFill>
                <a:schemeClr val="bg1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0DCE3617-C9CB-A452-E29E-5622831C787B}"/>
              </a:ext>
            </a:extLst>
          </p:cNvPr>
          <p:cNvSpPr txBox="1"/>
          <p:nvPr/>
        </p:nvSpPr>
        <p:spPr>
          <a:xfrm>
            <a:off x="170226" y="72431"/>
            <a:ext cx="73172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2000" dirty="0">
                <a:latin typeface="AR浪漫明朝体U" panose="02020A09000000000000" pitchFamily="17" charset="-128"/>
                <a:ea typeface="AR浪漫明朝体U" panose="02020A09000000000000" pitchFamily="17" charset="-128"/>
              </a:rPr>
              <a:t>HamaDeaf </a:t>
            </a:r>
            <a:r>
              <a:rPr lang="ja-JP" altLang="en-US" sz="2000" dirty="0">
                <a:latin typeface="AR浪漫明朝体U" panose="02020A09000000000000" pitchFamily="17" charset="-128"/>
                <a:ea typeface="AR浪漫明朝体U" panose="02020A09000000000000" pitchFamily="17" charset="-128"/>
              </a:rPr>
              <a:t>文化部企画</a:t>
            </a:r>
            <a:r>
              <a:rPr lang="ja-JP" altLang="en-US" dirty="0">
                <a:latin typeface="AR浪漫明朝体U" panose="02020A09000000000000" pitchFamily="17" charset="-128"/>
                <a:ea typeface="AR浪漫明朝体U" panose="02020A09000000000000" pitchFamily="17" charset="-128"/>
              </a:rPr>
              <a:t>      </a:t>
            </a:r>
            <a:r>
              <a:rPr lang="ja-JP" altLang="en-US" sz="1500" dirty="0">
                <a:latin typeface="AR浪漫明朝体U" panose="02020A09000000000000" pitchFamily="17" charset="-128"/>
                <a:ea typeface="AR浪漫明朝体U" panose="02020A09000000000000" pitchFamily="17" charset="-128"/>
              </a:rPr>
              <a:t>主催 一般社団法人横浜市聴覚障害者協会</a:t>
            </a:r>
            <a:endParaRPr kumimoji="1" lang="ja-JP" altLang="en-US" sz="1500" dirty="0">
              <a:solidFill>
                <a:schemeClr val="bg1"/>
              </a:solidFill>
              <a:effectLst>
                <a:outerShdw blurRad="63500" dist="38100" dir="5400000" algn="t" rotWithShape="0">
                  <a:prstClr val="black"/>
                </a:outerShdw>
              </a:effectLst>
              <a:latin typeface="HGP明朝E" pitchFamily="18" charset="-128"/>
              <a:ea typeface="HGP明朝E" pitchFamily="18" charset="-128"/>
            </a:endParaRPr>
          </a:p>
        </p:txBody>
      </p:sp>
      <p:sp>
        <p:nvSpPr>
          <p:cNvPr id="21" name="円/楕円 10">
            <a:extLst>
              <a:ext uri="{FF2B5EF4-FFF2-40B4-BE49-F238E27FC236}">
                <a16:creationId xmlns:a16="http://schemas.microsoft.com/office/drawing/2014/main" id="{CEE73EF1-763E-6899-C4C0-9066068C1335}"/>
              </a:ext>
            </a:extLst>
          </p:cNvPr>
          <p:cNvSpPr/>
          <p:nvPr/>
        </p:nvSpPr>
        <p:spPr>
          <a:xfrm>
            <a:off x="28985" y="3961511"/>
            <a:ext cx="1994419" cy="71092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000" b="1" dirty="0">
                <a:latin typeface="HGP明朝E" pitchFamily="18" charset="-128"/>
                <a:ea typeface="HGP明朝E" pitchFamily="18" charset="-128"/>
              </a:rPr>
              <a:t>参加賞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DF863C4-B743-448A-BCEC-D53688A78DAD}"/>
              </a:ext>
            </a:extLst>
          </p:cNvPr>
          <p:cNvSpPr txBox="1"/>
          <p:nvPr/>
        </p:nvSpPr>
        <p:spPr>
          <a:xfrm>
            <a:off x="2166629" y="3973378"/>
            <a:ext cx="52591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正会員・賛助会員　１</a:t>
            </a:r>
            <a:r>
              <a:rPr lang="en-US" altLang="ja-JP" sz="2400" b="1" dirty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,</a:t>
            </a:r>
            <a:r>
              <a:rPr lang="ja-JP" altLang="en-US" sz="2400" b="1" dirty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０００円</a:t>
            </a:r>
            <a:endParaRPr lang="en-US" altLang="ja-JP" sz="2400" b="1" dirty="0">
              <a:solidFill>
                <a:schemeClr val="bg1"/>
              </a:solidFill>
              <a:effectLst>
                <a:glow rad="63500">
                  <a:schemeClr val="accent6"/>
                </a:glow>
              </a:effectLst>
              <a:latin typeface="HGP明朝E" pitchFamily="18" charset="-128"/>
              <a:ea typeface="HGP明朝E" pitchFamily="18" charset="-128"/>
              <a:cs typeface="メイリオ" pitchFamily="50" charset="-128"/>
            </a:endParaRPr>
          </a:p>
          <a:p>
            <a:r>
              <a:rPr kumimoji="1" lang="ja-JP" altLang="en-US" sz="2400" b="1" dirty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一般　　１</a:t>
            </a:r>
            <a:r>
              <a:rPr kumimoji="1" lang="en-US" altLang="ja-JP" sz="2400" b="1" dirty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,</a:t>
            </a:r>
            <a:r>
              <a:rPr kumimoji="1" lang="ja-JP" altLang="en-US" sz="2400" b="1" dirty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５００円　（参加賞・飲み物付）</a:t>
            </a:r>
            <a:endParaRPr kumimoji="1" lang="ja-JP" altLang="en-US" sz="2800" b="1" dirty="0">
              <a:solidFill>
                <a:schemeClr val="bg1"/>
              </a:solidFill>
              <a:effectLst>
                <a:glow rad="63500">
                  <a:schemeClr val="accent6"/>
                </a:glow>
              </a:effectLst>
              <a:latin typeface="HGP明朝E" pitchFamily="18" charset="-128"/>
              <a:ea typeface="HGP明朝E" pitchFamily="18" charset="-128"/>
              <a:cs typeface="メイリオ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A8021B7-9A94-692A-ED6A-4DFF98A51CCB}"/>
              </a:ext>
            </a:extLst>
          </p:cNvPr>
          <p:cNvSpPr txBox="1"/>
          <p:nvPr/>
        </p:nvSpPr>
        <p:spPr>
          <a:xfrm>
            <a:off x="293938" y="10239887"/>
            <a:ext cx="713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600" dirty="0"/>
              <a:t>協力：障害者スポーツ文化センター上大岡ラポール／（一社）日本ボッチャ協会</a:t>
            </a:r>
            <a:endParaRPr kumimoji="1" lang="ja-JP" altLang="en-US" sz="2000" dirty="0">
              <a:solidFill>
                <a:schemeClr val="bg1"/>
              </a:solidFill>
              <a:effectLst>
                <a:outerShdw blurRad="63500" dist="38100" dir="5400000" algn="t" rotWithShape="0">
                  <a:prstClr val="black"/>
                </a:outerShdw>
              </a:effectLst>
              <a:latin typeface="HGP明朝E" pitchFamily="18" charset="-128"/>
              <a:ea typeface="HGP明朝E" pitchFamily="18" charset="-128"/>
            </a:endParaRPr>
          </a:p>
        </p:txBody>
      </p:sp>
      <p:pic>
        <p:nvPicPr>
          <p:cNvPr id="12" name="図 12">
            <a:extLst>
              <a:ext uri="{FF2B5EF4-FFF2-40B4-BE49-F238E27FC236}">
                <a16:creationId xmlns:a16="http://schemas.microsoft.com/office/drawing/2014/main" id="{7ECA0559-EB5E-0E71-D5DB-3ACD9A83263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0990" y="8964502"/>
            <a:ext cx="1257319" cy="1257319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6788493C-6177-E8B2-9A80-1BE660201D3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0476" y="6328538"/>
            <a:ext cx="3797833" cy="2572726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2D7AFAA1-0061-CBFF-8C97-513F5BEA9933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7" t="14175" b="5485"/>
          <a:stretch/>
        </p:blipFill>
        <p:spPr>
          <a:xfrm>
            <a:off x="3710476" y="4780974"/>
            <a:ext cx="2765912" cy="152631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81ED607D-0C18-72CA-526A-99E5601B931E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20"/>
          <a:stretch/>
        </p:blipFill>
        <p:spPr>
          <a:xfrm>
            <a:off x="36808" y="4779897"/>
            <a:ext cx="3619965" cy="2609475"/>
          </a:xfrm>
          <a:prstGeom prst="rect">
            <a:avLst/>
          </a:prstGeom>
        </p:spPr>
      </p:pic>
      <p:pic>
        <p:nvPicPr>
          <p:cNvPr id="1026" name="Picture 2" descr="無料イラスト かわいいフリー素材集: ペタングのイラスト">
            <a:extLst>
              <a:ext uri="{FF2B5EF4-FFF2-40B4-BE49-F238E27FC236}">
                <a16:creationId xmlns:a16="http://schemas.microsoft.com/office/drawing/2014/main" id="{811A0D67-59DA-E2BB-FF2A-333A949EC4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0091" y="4928077"/>
            <a:ext cx="903712" cy="1222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AB450FBD-A3BF-157C-E6D2-AD21336DA8E8}"/>
              </a:ext>
            </a:extLst>
          </p:cNvPr>
          <p:cNvCxnSpPr>
            <a:cxnSpLocks/>
          </p:cNvCxnSpPr>
          <p:nvPr/>
        </p:nvCxnSpPr>
        <p:spPr>
          <a:xfrm flipV="1">
            <a:off x="4025216" y="9451156"/>
            <a:ext cx="2059671" cy="6453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33" name="図 32">
            <a:extLst>
              <a:ext uri="{FF2B5EF4-FFF2-40B4-BE49-F238E27FC236}">
                <a16:creationId xmlns:a16="http://schemas.microsoft.com/office/drawing/2014/main" id="{01E0CD9B-A0EA-258C-BD96-4B14AF2FD26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01" y="698774"/>
            <a:ext cx="1013075" cy="658499"/>
          </a:xfrm>
          <a:prstGeom prst="rect">
            <a:avLst/>
          </a:prstGeom>
        </p:spPr>
      </p:pic>
      <p:sp>
        <p:nvSpPr>
          <p:cNvPr id="18" name="円/楕円 17"/>
          <p:cNvSpPr/>
          <p:nvPr/>
        </p:nvSpPr>
        <p:spPr>
          <a:xfrm>
            <a:off x="566295" y="7400483"/>
            <a:ext cx="2366436" cy="540463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申し込み</a:t>
            </a:r>
          </a:p>
        </p:txBody>
      </p:sp>
    </p:spTree>
    <p:extLst>
      <p:ext uri="{BB962C8B-B14F-4D97-AF65-F5344CB8AC3E}">
        <p14:creationId xmlns:p14="http://schemas.microsoft.com/office/powerpoint/2010/main" val="3507581177"/>
      </p:ext>
    </p:extLst>
  </p:cSld>
  <p:clrMapOvr>
    <a:masterClrMapping/>
  </p:clrMapOvr>
</p:sld>
</file>

<file path=ppt/theme/theme1.xml><?xml version="1.0" encoding="utf-8"?>
<a:theme xmlns:a="http://schemas.openxmlformats.org/drawingml/2006/main" name="21276_bosai-kunren_po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21276_bosai-kunren_poster</Template>
  <TotalTime>244</TotalTime>
  <Words>113</Words>
  <Application>Microsoft Office PowerPoint</Application>
  <PresentationFormat>ユーザー設定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AR浪漫明朝体U</vt:lpstr>
      <vt:lpstr>BIZ UDPゴシック</vt:lpstr>
      <vt:lpstr>HGP明朝E</vt:lpstr>
      <vt:lpstr>Arial</vt:lpstr>
      <vt:lpstr>Calibri</vt:lpstr>
      <vt:lpstr>21276_bosai-kunren_poster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松下 聡美</dc:creator>
  <cp:lastModifiedBy>DEAF YOKOHAMA</cp:lastModifiedBy>
  <cp:revision>14</cp:revision>
  <cp:lastPrinted>2022-09-01T05:29:03Z</cp:lastPrinted>
  <dcterms:created xsi:type="dcterms:W3CDTF">2022-08-23T08:51:05Z</dcterms:created>
  <dcterms:modified xsi:type="dcterms:W3CDTF">2023-09-22T01:45:18Z</dcterms:modified>
</cp:coreProperties>
</file>